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95226" autoAdjust="0"/>
  </p:normalViewPr>
  <p:slideViewPr>
    <p:cSldViewPr snapToGrid="0" snapToObjects="1">
      <p:cViewPr varScale="1">
        <p:scale>
          <a:sx n="86" d="100"/>
          <a:sy n="86" d="100"/>
        </p:scale>
        <p:origin x="75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15180"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Xilin</a:t>
            </a:r>
            <a:r>
              <a:rPr lang="en-US" dirty="0">
                <a:solidFill>
                  <a:schemeClr val="bg2"/>
                </a:solidFill>
                <a:latin typeface="Abadi"/>
                <a:ea typeface="SF Pro" pitchFamily="2" charset="0"/>
                <a:cs typeface="SF Pro" pitchFamily="2" charset="0"/>
              </a:rPr>
              <a:t> Li</a:t>
            </a:r>
          </a:p>
          <a:p>
            <a:r>
              <a:rPr lang="en-US" dirty="0">
                <a:solidFill>
                  <a:schemeClr val="bg2"/>
                </a:solidFill>
                <a:latin typeface="Abadi" panose="020B0604020104020204" pitchFamily="34" charset="0"/>
                <a:ea typeface="SF Pro" pitchFamily="2" charset="0"/>
                <a:cs typeface="SF Pro" pitchFamily="2" charset="0"/>
              </a:rPr>
              <a:t>17.Oct.2021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4192606" cy="4351338"/>
          </a:xfrm>
          <a:prstGeom prst="rect">
            <a:avLst/>
          </a:prstGeom>
        </p:spPr>
        <p:txBody>
          <a:bodyPr/>
          <a:lstStyle/>
          <a:p>
            <a:r>
              <a:rPr lang="en-US" sz="1600" dirty="0">
                <a:solidFill>
                  <a:schemeClr val="accent3">
                    <a:lumMod val="25000"/>
                  </a:schemeClr>
                </a:solidFill>
                <a:latin typeface="Abadi" panose="020B0604020104020204" pitchFamily="34" charset="0"/>
              </a:rPr>
              <a:t>Describe how data were processed</a:t>
            </a:r>
          </a:p>
          <a:p>
            <a:pPr marL="0" indent="0">
              <a:buNone/>
            </a:pPr>
            <a:r>
              <a:rPr lang="en-US" sz="1600" dirty="0">
                <a:solidFill>
                  <a:schemeClr val="accent3">
                    <a:lumMod val="25000"/>
                  </a:schemeClr>
                </a:solidFill>
                <a:latin typeface="Abadi" panose="020B0604020104020204" pitchFamily="34" charset="0"/>
              </a:rPr>
              <a:t>	1. Data Analysis</a:t>
            </a:r>
          </a:p>
          <a:p>
            <a:pPr marL="0" indent="0">
              <a:buNone/>
            </a:pPr>
            <a:r>
              <a:rPr lang="en-US" sz="1600" dirty="0">
                <a:solidFill>
                  <a:schemeClr val="accent3">
                    <a:lumMod val="25000"/>
                  </a:schemeClr>
                </a:solidFill>
                <a:latin typeface="Abadi" panose="020B0604020104020204" pitchFamily="34" charset="0"/>
              </a:rPr>
              <a:t>	2. Calculate the number of launches on each site</a:t>
            </a:r>
          </a:p>
          <a:p>
            <a:pPr marL="0" indent="0">
              <a:buNone/>
            </a:pPr>
            <a:r>
              <a:rPr lang="en-US" sz="1600" dirty="0">
                <a:solidFill>
                  <a:schemeClr val="accent3">
                    <a:lumMod val="25000"/>
                  </a:schemeClr>
                </a:solidFill>
                <a:latin typeface="Abadi" panose="020B0604020104020204" pitchFamily="34" charset="0"/>
              </a:rPr>
              <a:t>	3. Calculate the number and occurrence of each orbit</a:t>
            </a:r>
          </a:p>
          <a:p>
            <a:pPr marL="0" indent="0">
              <a:buNone/>
            </a:pPr>
            <a:r>
              <a:rPr lang="en-US" sz="1600" dirty="0">
                <a:solidFill>
                  <a:schemeClr val="accent3">
                    <a:lumMod val="25000"/>
                  </a:schemeClr>
                </a:solidFill>
                <a:latin typeface="Abadi" panose="020B0604020104020204" pitchFamily="34" charset="0"/>
              </a:rPr>
              <a:t>	4.Calculate the number and occurrence of mission outcome per orbit type</a:t>
            </a:r>
          </a:p>
          <a:p>
            <a:pPr marL="0" indent="0">
              <a:buNone/>
            </a:pPr>
            <a:r>
              <a:rPr lang="en-US" sz="1600" dirty="0">
                <a:solidFill>
                  <a:schemeClr val="accent3">
                    <a:lumMod val="25000"/>
                  </a:schemeClr>
                </a:solidFill>
                <a:latin typeface="Abadi" panose="020B0604020104020204" pitchFamily="34" charset="0"/>
              </a:rPr>
              <a:t>	5. Create a landing outcome label from Outcome column</a:t>
            </a:r>
          </a:p>
          <a:p>
            <a:r>
              <a:rPr lang="en-US" sz="1600" dirty="0">
                <a:solidFill>
                  <a:schemeClr val="accent3">
                    <a:lumMod val="25000"/>
                  </a:schemeClr>
                </a:solidFill>
                <a:latin typeface="Abadi" panose="020B0604020104020204" pitchFamily="34" charset="0"/>
              </a:rPr>
              <a:t>You need to present your data wrangling process using key phrases and flowcharts</a:t>
            </a:r>
          </a:p>
          <a:p>
            <a:r>
              <a:rPr lang="en-US" sz="1600" dirty="0">
                <a:solidFill>
                  <a:schemeClr val="accent3">
                    <a:lumMod val="25000"/>
                  </a:schemeClr>
                </a:solidFill>
                <a:latin typeface="Abadi" panose="020B0604020104020204" pitchFamily="34" charset="0"/>
              </a:rPr>
              <a:t>https://github.com/Simon170624/Winning-Space-Race-with-Data-Science</a:t>
            </a:r>
            <a:endParaRPr lang="en-US" sz="1600" dirty="0"/>
          </a:p>
          <a:p>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6A88356-3AD7-4162-B088-685992EF8109}"/>
              </a:ext>
            </a:extLst>
          </p:cNvPr>
          <p:cNvPicPr>
            <a:picLocks noChangeAspect="1"/>
          </p:cNvPicPr>
          <p:nvPr/>
        </p:nvPicPr>
        <p:blipFill>
          <a:blip r:embed="rId3"/>
          <a:stretch>
            <a:fillRect/>
          </a:stretch>
        </p:blipFill>
        <p:spPr>
          <a:xfrm>
            <a:off x="4462508" y="1345154"/>
            <a:ext cx="7450538" cy="400567"/>
          </a:xfrm>
          <a:prstGeom prst="rect">
            <a:avLst/>
          </a:prstGeom>
        </p:spPr>
      </p:pic>
      <p:pic>
        <p:nvPicPr>
          <p:cNvPr id="7" name="Picture 6" descr="Text&#10;&#10;Description automatically generated">
            <a:extLst>
              <a:ext uri="{FF2B5EF4-FFF2-40B4-BE49-F238E27FC236}">
                <a16:creationId xmlns:a16="http://schemas.microsoft.com/office/drawing/2014/main" id="{C234F39B-FB4F-4C16-A598-1120F41B67E2}"/>
              </a:ext>
            </a:extLst>
          </p:cNvPr>
          <p:cNvPicPr>
            <a:picLocks noChangeAspect="1"/>
          </p:cNvPicPr>
          <p:nvPr/>
        </p:nvPicPr>
        <p:blipFill>
          <a:blip r:embed="rId4"/>
          <a:stretch>
            <a:fillRect/>
          </a:stretch>
        </p:blipFill>
        <p:spPr>
          <a:xfrm>
            <a:off x="4487314" y="1795526"/>
            <a:ext cx="4114800" cy="1457325"/>
          </a:xfrm>
          <a:prstGeom prst="rect">
            <a:avLst/>
          </a:prstGeom>
        </p:spPr>
      </p:pic>
      <p:pic>
        <p:nvPicPr>
          <p:cNvPr id="10" name="Picture 9" descr="Text, table&#10;&#10;Description automatically generated">
            <a:extLst>
              <a:ext uri="{FF2B5EF4-FFF2-40B4-BE49-F238E27FC236}">
                <a16:creationId xmlns:a16="http://schemas.microsoft.com/office/drawing/2014/main" id="{932C12CD-573B-47F0-A5D2-AF656DFB8DAF}"/>
              </a:ext>
            </a:extLst>
          </p:cNvPr>
          <p:cNvPicPr>
            <a:picLocks noChangeAspect="1"/>
          </p:cNvPicPr>
          <p:nvPr/>
        </p:nvPicPr>
        <p:blipFill>
          <a:blip r:embed="rId5"/>
          <a:stretch>
            <a:fillRect/>
          </a:stretch>
        </p:blipFill>
        <p:spPr>
          <a:xfrm>
            <a:off x="8679920" y="1915118"/>
            <a:ext cx="3286125" cy="2828925"/>
          </a:xfrm>
          <a:prstGeom prst="rect">
            <a:avLst/>
          </a:prstGeom>
        </p:spPr>
      </p:pic>
      <p:pic>
        <p:nvPicPr>
          <p:cNvPr id="12" name="Picture 11" descr="Graphical user interface, text, table&#10;&#10;Description automatically generated">
            <a:extLst>
              <a:ext uri="{FF2B5EF4-FFF2-40B4-BE49-F238E27FC236}">
                <a16:creationId xmlns:a16="http://schemas.microsoft.com/office/drawing/2014/main" id="{56F6B685-CDA4-4F2C-AAB6-D7A850829EFB}"/>
              </a:ext>
            </a:extLst>
          </p:cNvPr>
          <p:cNvPicPr>
            <a:picLocks noChangeAspect="1"/>
          </p:cNvPicPr>
          <p:nvPr/>
        </p:nvPicPr>
        <p:blipFill>
          <a:blip r:embed="rId6"/>
          <a:stretch>
            <a:fillRect/>
          </a:stretch>
        </p:blipFill>
        <p:spPr>
          <a:xfrm>
            <a:off x="5008137" y="3329581"/>
            <a:ext cx="3854603" cy="2610898"/>
          </a:xfrm>
          <a:prstGeom prst="rect">
            <a:avLst/>
          </a:prstGeom>
        </p:spPr>
      </p:pic>
      <p:pic>
        <p:nvPicPr>
          <p:cNvPr id="14" name="Picture 13" descr="Text&#10;&#10;Description automatically generated">
            <a:extLst>
              <a:ext uri="{FF2B5EF4-FFF2-40B4-BE49-F238E27FC236}">
                <a16:creationId xmlns:a16="http://schemas.microsoft.com/office/drawing/2014/main" id="{6F040050-6E17-4CB3-A306-D043CABC75C4}"/>
              </a:ext>
            </a:extLst>
          </p:cNvPr>
          <p:cNvPicPr>
            <a:picLocks noChangeAspect="1"/>
          </p:cNvPicPr>
          <p:nvPr/>
        </p:nvPicPr>
        <p:blipFill>
          <a:blip r:embed="rId7"/>
          <a:stretch>
            <a:fillRect/>
          </a:stretch>
        </p:blipFill>
        <p:spPr>
          <a:xfrm>
            <a:off x="8262334" y="4990000"/>
            <a:ext cx="3648075" cy="16573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S</a:t>
            </a:r>
            <a:r>
              <a:rPr lang="en-US" altLang="zh-CN" sz="1800" dirty="0">
                <a:solidFill>
                  <a:schemeClr val="accent3">
                    <a:lumMod val="25000"/>
                  </a:schemeClr>
                </a:solidFill>
                <a:latin typeface="Abadi"/>
              </a:rPr>
              <a:t>catter Graphs show how much one variables is affected by another. The relationship between two variables is called their correlation. Scatter plots usually consist of a larger body of data. Fight Number VS. Payload Mass, Fight Number VS. Launch Site, Payload VS. Launch Site, Orbit VS. Fight Number, Payload VS. Orbit Type, Orbit VS. Payload Mass</a:t>
            </a:r>
          </a:p>
          <a:p>
            <a:pPr lvl="1">
              <a:lnSpc>
                <a:spcPct val="100000"/>
              </a:lnSpc>
              <a:spcBef>
                <a:spcPts val="1400"/>
              </a:spcBef>
            </a:pPr>
            <a:r>
              <a:rPr lang="en-US" sz="1800" dirty="0">
                <a:solidFill>
                  <a:schemeClr val="accent3">
                    <a:lumMod val="25000"/>
                  </a:schemeClr>
                </a:solidFill>
                <a:latin typeface="Abadi"/>
              </a:rPr>
              <a:t>Bar Graph makes it easy to compare sets of data between different groups at a glance. The graph represents categories on one axis and a discrete value in the other. The goal is to show the relationship between the two axes. Bar charts can also show big changes in data over time. Mean VS. Orbit</a:t>
            </a:r>
          </a:p>
          <a:p>
            <a:pPr lvl="1">
              <a:lnSpc>
                <a:spcPct val="100000"/>
              </a:lnSpc>
              <a:spcBef>
                <a:spcPts val="1400"/>
              </a:spcBef>
            </a:pPr>
            <a:r>
              <a:rPr lang="en-US" sz="1800" dirty="0">
                <a:solidFill>
                  <a:schemeClr val="accent3">
                    <a:lumMod val="25000"/>
                  </a:schemeClr>
                </a:solidFill>
                <a:latin typeface="Abadi"/>
              </a:rPr>
              <a:t>Line Graphs are useful in that they show data variables and trends very clearly and can help to make predictions about the results of data not yet recorded.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https://github.com/Simon170624/Winning-Space-Race-with-Data-Science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8303"/>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a:rPr>
              <a:t>C</a:t>
            </a:r>
            <a:r>
              <a:rPr lang="en-US" altLang="zh-CN" sz="1200" dirty="0">
                <a:solidFill>
                  <a:schemeClr val="accent3">
                    <a:lumMod val="25000"/>
                  </a:schemeClr>
                </a:solidFill>
                <a:latin typeface="Abadi"/>
              </a:rPr>
              <a:t>onnect to the database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failed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their booster versions, and launch site names for in year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https://github.com/Simon170624/Winning-Space-Race-with-Data-Science</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7803"/>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 all launch sites on a map: we took the latitude and longitude coordinates at each launch site and added a Circle Marker around each launch site with a label of the name of the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Mark the success/failed launches for each site on the map: we assigned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launch_outcomes</a:t>
            </a:r>
            <a:r>
              <a:rPr lang="en-US" sz="1800" dirty="0">
                <a:solidFill>
                  <a:schemeClr val="accent3">
                    <a:lumMod val="25000"/>
                  </a:schemeClr>
                </a:solidFill>
                <a:latin typeface="Abadi" panose="020B0604020104020204" pitchFamily="34" charset="0"/>
              </a:rPr>
              <a:t> (failures, success) to classes 0 and 1 with Green and Red markers on the map in a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the distances between a launch site to its proximities: using Haversine’s formula we calculated the distance from the Launch Site to various </a:t>
            </a:r>
            <a:r>
              <a:rPr lang="en-US" sz="1800" dirty="0" err="1">
                <a:solidFill>
                  <a:schemeClr val="accent3">
                    <a:lumMod val="25000"/>
                  </a:schemeClr>
                </a:solidFill>
                <a:latin typeface="Abadi" panose="020B0604020104020204" pitchFamily="34" charset="0"/>
              </a:rPr>
              <a:t>landmakers</a:t>
            </a:r>
            <a:r>
              <a:rPr lang="en-US" sz="1800" dirty="0">
                <a:solidFill>
                  <a:schemeClr val="accent3">
                    <a:lumMod val="25000"/>
                  </a:schemeClr>
                </a:solidFill>
                <a:latin typeface="Abadi" panose="020B0604020104020204" pitchFamily="34" charset="0"/>
              </a:rPr>
              <a:t> to find various trends about what is around the Launch Site to measure patterns. Lines are </a:t>
            </a:r>
            <a:r>
              <a:rPr lang="en-US" sz="1800" dirty="0" err="1">
                <a:solidFill>
                  <a:schemeClr val="accent3">
                    <a:lumMod val="25000"/>
                  </a:schemeClr>
                </a:solidFill>
                <a:latin typeface="Abadi" panose="020B0604020104020204" pitchFamily="34" charset="0"/>
              </a:rPr>
              <a:t>dran</a:t>
            </a:r>
            <a:r>
              <a:rPr lang="en-US" sz="1800" dirty="0">
                <a:solidFill>
                  <a:schemeClr val="accent3">
                    <a:lumMod val="25000"/>
                  </a:schemeClr>
                </a:solidFill>
                <a:latin typeface="Abadi" panose="020B0604020104020204" pitchFamily="34" charset="0"/>
              </a:rPr>
              <a:t> on the map to measure distance to </a:t>
            </a:r>
            <a:r>
              <a:rPr lang="en-US" sz="1800" dirty="0" err="1">
                <a:solidFill>
                  <a:schemeClr val="accent3">
                    <a:lumMod val="25000"/>
                  </a:schemeClr>
                </a:solidFill>
                <a:latin typeface="Abadi" panose="020B0604020104020204" pitchFamily="34" charset="0"/>
              </a:rPr>
              <a:t>lanmarks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https://github.com/Simon170624/Winning-Space-Race-with-Data-Science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906"/>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Graphs: pie chart showing the total launches by a certain site/all sites, display relative proportions of multiple classes of data, size of the circle can be made proportional to the total quantity it represents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Graph showing the relationship with outcome and payload mass (kg) for the different booster versions, it is the best method to show you a non-linear pattern, the range of data flow, observation and reading are straightforward.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https://github.com/Simon170624/Winning-Space-Race-with-Data-Science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model: load our dataset into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and Pandas, transform data, split our data into training and test data sets, check how many test samples we have, decide which type of machine learning algorithms we want to use, set our parameters and algorithms to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fit our datasets into the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objects and train our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Evaluating model: check accuracy for each model, get tuned hyperparameters for each type of algorithms, plot confusion matrix</a:t>
            </a:r>
          </a:p>
          <a:p>
            <a:pPr lvl="1">
              <a:lnSpc>
                <a:spcPct val="100000"/>
              </a:lnSpc>
              <a:spcBef>
                <a:spcPts val="1400"/>
              </a:spcBef>
            </a:pPr>
            <a:r>
              <a:rPr lang="en-US" sz="1800" dirty="0">
                <a:solidFill>
                  <a:schemeClr val="accent3">
                    <a:lumMod val="25000"/>
                  </a:schemeClr>
                </a:solidFill>
                <a:latin typeface="Abadi" panose="020B0604020104020204" pitchFamily="34" charset="0"/>
              </a:rPr>
              <a:t>Improving model: feature engineering, algorithm tuning</a:t>
            </a:r>
          </a:p>
          <a:p>
            <a:pPr lvl="1">
              <a:lnSpc>
                <a:spcPct val="100000"/>
              </a:lnSpc>
              <a:spcBef>
                <a:spcPts val="1400"/>
              </a:spcBef>
            </a:pPr>
            <a:r>
              <a:rPr lang="en-US" sz="1800" dirty="0">
                <a:solidFill>
                  <a:schemeClr val="accent3">
                    <a:lumMod val="25000"/>
                  </a:schemeClr>
                </a:solidFill>
                <a:latin typeface="Abadi" panose="020B0604020104020204" pitchFamily="34" charset="0"/>
              </a:rPr>
              <a:t>Finding the best performing classification model: the model with the best accuracy score wins the best performing model, in the notebook there is a dictionary of algorithms with scores at the bottom of the notebook.</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https://github.com/Simon170624/Winning-Space-Race-with-Data-Science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64941"/>
            <a:ext cx="1051559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more amount of flights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5E942AF2-C37E-40B5-AA17-B60FF38CA427}"/>
              </a:ext>
            </a:extLst>
          </p:cNvPr>
          <p:cNvPicPr>
            <a:picLocks noChangeAspect="1"/>
          </p:cNvPicPr>
          <p:nvPr/>
        </p:nvPicPr>
        <p:blipFill>
          <a:blip r:embed="rId3"/>
          <a:stretch>
            <a:fillRect/>
          </a:stretch>
        </p:blipFill>
        <p:spPr>
          <a:xfrm>
            <a:off x="833437" y="1780158"/>
            <a:ext cx="10525125" cy="21717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10687961" cy="4502367"/>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greater the payload mass for launch stie CCAFS SLC 40 the higher the success rate for the rocket. There is not quite a clear pattern to be found using this visualization to make a decision if the launch site is </a:t>
            </a:r>
            <a:r>
              <a:rPr lang="en-US" sz="1800" dirty="0" err="1">
                <a:solidFill>
                  <a:schemeClr val="accent3">
                    <a:lumMod val="25000"/>
                  </a:schemeClr>
                </a:solidFill>
                <a:latin typeface="Abadi" panose="020B0604020104020204" pitchFamily="34" charset="0"/>
              </a:rPr>
              <a:t>dependant</a:t>
            </a:r>
            <a:r>
              <a:rPr lang="en-US" sz="1800" dirty="0">
                <a:solidFill>
                  <a:schemeClr val="accent3">
                    <a:lumMod val="25000"/>
                  </a:schemeClr>
                </a:solidFill>
                <a:latin typeface="Abadi" panose="020B0604020104020204" pitchFamily="34" charset="0"/>
              </a:rPr>
              <a:t> on pay load mass for a success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8F1C9F8A-75A9-45B1-A7B0-66623EE97D2B}"/>
              </a:ext>
            </a:extLst>
          </p:cNvPr>
          <p:cNvPicPr>
            <a:picLocks noChangeAspect="1"/>
          </p:cNvPicPr>
          <p:nvPr/>
        </p:nvPicPr>
        <p:blipFill>
          <a:blip r:embed="rId3"/>
          <a:stretch>
            <a:fillRect/>
          </a:stretch>
        </p:blipFill>
        <p:spPr>
          <a:xfrm>
            <a:off x="904272" y="2180531"/>
            <a:ext cx="10553700" cy="2124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0071"/>
            <a:ext cx="603028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Orbit GEO, HEO, SSO, ES-L1 has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EFAF6424-1E41-4A28-990E-71E9AD5E5999}"/>
              </a:ext>
            </a:extLst>
          </p:cNvPr>
          <p:cNvPicPr>
            <a:picLocks noChangeAspect="1"/>
          </p:cNvPicPr>
          <p:nvPr/>
        </p:nvPicPr>
        <p:blipFill>
          <a:blip r:embed="rId3"/>
          <a:stretch>
            <a:fillRect/>
          </a:stretch>
        </p:blipFill>
        <p:spPr>
          <a:xfrm>
            <a:off x="6827911" y="1620071"/>
            <a:ext cx="4457700" cy="3943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50924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EAA7CE09-3FB1-4F64-808B-91398FAF98B8}"/>
              </a:ext>
            </a:extLst>
          </p:cNvPr>
          <p:cNvPicPr>
            <a:picLocks noChangeAspect="1"/>
          </p:cNvPicPr>
          <p:nvPr/>
        </p:nvPicPr>
        <p:blipFill>
          <a:blip r:embed="rId3"/>
          <a:stretch>
            <a:fillRect/>
          </a:stretch>
        </p:blipFill>
        <p:spPr>
          <a:xfrm>
            <a:off x="6329501" y="2118361"/>
            <a:ext cx="4362450" cy="28765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519578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You should observe that 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4A54B61D-A486-45C5-B49B-738365622211}"/>
              </a:ext>
            </a:extLst>
          </p:cNvPr>
          <p:cNvPicPr>
            <a:picLocks noChangeAspect="1"/>
          </p:cNvPicPr>
          <p:nvPr/>
        </p:nvPicPr>
        <p:blipFill>
          <a:blip r:embed="rId3"/>
          <a:stretch>
            <a:fillRect/>
          </a:stretch>
        </p:blipFill>
        <p:spPr>
          <a:xfrm>
            <a:off x="6366859" y="1985962"/>
            <a:ext cx="4695825" cy="28860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21923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You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C1A3707B-5267-474B-BC43-FB3B61B0C40E}"/>
              </a:ext>
            </a:extLst>
          </p:cNvPr>
          <p:cNvPicPr>
            <a:picLocks noChangeAspect="1"/>
          </p:cNvPicPr>
          <p:nvPr/>
        </p:nvPicPr>
        <p:blipFill>
          <a:blip r:embed="rId3"/>
          <a:stretch>
            <a:fillRect/>
          </a:stretch>
        </p:blipFill>
        <p:spPr>
          <a:xfrm>
            <a:off x="5330951" y="1474540"/>
            <a:ext cx="6371447" cy="45510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603683"/>
            <a:ext cx="721989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Unique(LAUNCH_SITE) from SPACEXDATASET;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word DISTINCT in the query means that it will only show unique in the LAUNCH_SITE column from SPACEXDATASET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Text, table&#10;&#10;Description automatically generated">
            <a:extLst>
              <a:ext uri="{FF2B5EF4-FFF2-40B4-BE49-F238E27FC236}">
                <a16:creationId xmlns:a16="http://schemas.microsoft.com/office/drawing/2014/main" id="{B8A9A781-1FD6-4D9A-AD12-9CC489493851}"/>
              </a:ext>
            </a:extLst>
          </p:cNvPr>
          <p:cNvPicPr>
            <a:picLocks noChangeAspect="1"/>
          </p:cNvPicPr>
          <p:nvPr/>
        </p:nvPicPr>
        <p:blipFill>
          <a:blip r:embed="rId3"/>
          <a:stretch>
            <a:fillRect/>
          </a:stretch>
        </p:blipFill>
        <p:spPr>
          <a:xfrm>
            <a:off x="8714772" y="2590800"/>
            <a:ext cx="1295400" cy="1676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865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SPACEXDATASET where (LAUNCH_SITE)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word LIMIT 5 in the query means that it will only show 5 records from SPACEXDATASET and LIKE keyword has a wild card with the words ‘CCA%’ the percentage in the end suggests that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name must start with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descr="Table&#10;&#10;Description automatically generated with medium confidence">
            <a:extLst>
              <a:ext uri="{FF2B5EF4-FFF2-40B4-BE49-F238E27FC236}">
                <a16:creationId xmlns:a16="http://schemas.microsoft.com/office/drawing/2014/main" id="{C6870186-820E-444E-B16A-E753EB16D1CC}"/>
              </a:ext>
            </a:extLst>
          </p:cNvPr>
          <p:cNvPicPr>
            <a:picLocks noChangeAspect="1"/>
          </p:cNvPicPr>
          <p:nvPr/>
        </p:nvPicPr>
        <p:blipFill>
          <a:blip r:embed="rId3"/>
          <a:stretch>
            <a:fillRect/>
          </a:stretch>
        </p:blipFill>
        <p:spPr>
          <a:xfrm>
            <a:off x="9870859" y="1732310"/>
            <a:ext cx="990600" cy="39243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SPACEXDATASET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SUM summates the total in the column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_. The where clause filters the dataset to only perform calculations on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descr="Table&#10;&#10;Description automatically generated">
            <a:extLst>
              <a:ext uri="{FF2B5EF4-FFF2-40B4-BE49-F238E27FC236}">
                <a16:creationId xmlns:a16="http://schemas.microsoft.com/office/drawing/2014/main" id="{6A004E20-715D-41AA-AACC-4B6BCD7022A4}"/>
              </a:ext>
            </a:extLst>
          </p:cNvPr>
          <p:cNvPicPr>
            <a:picLocks noChangeAspect="1"/>
          </p:cNvPicPr>
          <p:nvPr/>
        </p:nvPicPr>
        <p:blipFill>
          <a:blip r:embed="rId3"/>
          <a:stretch>
            <a:fillRect/>
          </a:stretch>
        </p:blipFill>
        <p:spPr>
          <a:xfrm>
            <a:off x="9334499" y="2902489"/>
            <a:ext cx="1181100" cy="7334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SPACEXDATASET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AVG works out the average in the column PAYLOAD_MASS__KG_. The where clause filters the dataset to only perform calculate on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Table&#10;&#10;Description automatically generated">
            <a:extLst>
              <a:ext uri="{FF2B5EF4-FFF2-40B4-BE49-F238E27FC236}">
                <a16:creationId xmlns:a16="http://schemas.microsoft.com/office/drawing/2014/main" id="{5C312713-2C05-4A2C-9016-39CB0F8384E7}"/>
              </a:ext>
            </a:extLst>
          </p:cNvPr>
          <p:cNvPicPr>
            <a:picLocks noChangeAspect="1"/>
          </p:cNvPicPr>
          <p:nvPr/>
        </p:nvPicPr>
        <p:blipFill>
          <a:blip r:embed="rId3"/>
          <a:stretch>
            <a:fillRect/>
          </a:stretch>
        </p:blipFill>
        <p:spPr>
          <a:xfrm>
            <a:off x="9934574" y="2796887"/>
            <a:ext cx="1162050" cy="752475"/>
          </a:xfrm>
          <a:prstGeom prst="rect">
            <a:avLst/>
          </a:prstGeom>
        </p:spPr>
      </p:pic>
      <p:sp>
        <p:nvSpPr>
          <p:cNvPr id="7" name="Rectangle 2">
            <a:extLst>
              <a:ext uri="{FF2B5EF4-FFF2-40B4-BE49-F238E27FC236}">
                <a16:creationId xmlns:a16="http://schemas.microsoft.com/office/drawing/2014/main" id="{3A58E4C5-E5F3-4436-A1BB-9792C156DF1B}"/>
              </a:ext>
            </a:extLst>
          </p:cNvPr>
          <p:cNvSpPr>
            <a:spLocks noChangeArrowheads="1"/>
          </p:cNvSpPr>
          <p:nvPr/>
        </p:nvSpPr>
        <p:spPr bwMode="auto">
          <a:xfrm>
            <a:off x="0" y="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000" b="1" i="0" u="none" strike="noStrike" cap="none" normalizeH="0" baseline="0">
                <a:ln>
                  <a:noFill/>
                </a:ln>
                <a:solidFill>
                  <a:srgbClr val="008000"/>
                </a:solidFill>
                <a:effectLst/>
                <a:latin typeface="Arial Unicode MS"/>
                <a:ea typeface="Courier New" panose="02070309020205020404" pitchFamily="49" charset="0"/>
              </a:rPr>
              <a:t>sql</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select avg(PAYLOAD_MASS__KG_) as payloadmass from SPACEXDATASET where Booster_Version = 'F9 v1.1';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a:solidFill>
                  <a:schemeClr val="accent3">
                    <a:lumMod val="25000"/>
                  </a:schemeClr>
                </a:solidFill>
              </a:rPr>
              <a:t>%</a:t>
            </a:r>
            <a:r>
              <a:rPr lang="en-US" dirty="0" err="1">
                <a:solidFill>
                  <a:schemeClr val="accent3">
                    <a:lumMod val="25000"/>
                  </a:schemeClr>
                </a:solidFill>
              </a:rPr>
              <a:t>sql</a:t>
            </a:r>
            <a:r>
              <a:rPr lang="en-US" dirty="0">
                <a:solidFill>
                  <a:schemeClr val="accent3">
                    <a:lumMod val="25000"/>
                  </a:schemeClr>
                </a:solidFill>
              </a:rPr>
              <a:t> select min(DATE) from SPACEXDATASET where </a:t>
            </a:r>
            <a:r>
              <a:rPr lang="en-US" dirty="0" err="1">
                <a:solidFill>
                  <a:schemeClr val="accent3">
                    <a:lumMod val="25000"/>
                  </a:schemeClr>
                </a:solidFill>
              </a:rPr>
              <a:t>landing__outcome</a:t>
            </a:r>
            <a:r>
              <a:rPr lang="en-US" dirty="0">
                <a:solidFill>
                  <a:schemeClr val="accent3">
                    <a:lumMod val="25000"/>
                  </a:schemeClr>
                </a:solidFill>
              </a:rPr>
              <a:t> = 'Success (drone ship)';</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MIN works out the minimum data in the column DATE, the where clause filters the dataset to only perform calculates on </a:t>
            </a:r>
            <a:r>
              <a:rPr lang="en-US" sz="2000" dirty="0" err="1">
                <a:solidFill>
                  <a:schemeClr val="accent3">
                    <a:lumMod val="25000"/>
                  </a:schemeClr>
                </a:solidFill>
              </a:rPr>
              <a:t>landing__outcome</a:t>
            </a:r>
            <a:r>
              <a:rPr lang="en-US" sz="2000" dirty="0">
                <a:solidFill>
                  <a:schemeClr val="accent3">
                    <a:lumMod val="25000"/>
                  </a:schemeClr>
                </a:solidFill>
              </a:rPr>
              <a:t> = 'Success (drone ship)’.</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Diagram&#10;&#10;Description automatically generated with low confidence">
            <a:extLst>
              <a:ext uri="{FF2B5EF4-FFF2-40B4-BE49-F238E27FC236}">
                <a16:creationId xmlns:a16="http://schemas.microsoft.com/office/drawing/2014/main" id="{7127BDBF-A5C3-489F-A404-7BCA7CB996E9}"/>
              </a:ext>
            </a:extLst>
          </p:cNvPr>
          <p:cNvPicPr>
            <a:picLocks noChangeAspect="1"/>
          </p:cNvPicPr>
          <p:nvPr/>
        </p:nvPicPr>
        <p:blipFill>
          <a:blip r:embed="rId3"/>
          <a:stretch>
            <a:fillRect/>
          </a:stretch>
        </p:blipFill>
        <p:spPr>
          <a:xfrm>
            <a:off x="10275961" y="3043237"/>
            <a:ext cx="1009650" cy="7715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SPACEXDATASET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 'Success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&gt; 4000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&lt; 6000;</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Selecting only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the where filters the </a:t>
            </a:r>
            <a:r>
              <a:rPr lang="en-US" sz="1800" dirty="0" err="1">
                <a:solidFill>
                  <a:schemeClr val="accent3">
                    <a:lumMod val="25000"/>
                  </a:schemeClr>
                </a:solidFill>
                <a:latin typeface="Abadi" panose="020B0604020104020204" pitchFamily="34" charset="0"/>
              </a:rPr>
              <a:t>dateset</a:t>
            </a:r>
            <a:r>
              <a:rPr lang="en-US" sz="1800" dirty="0">
                <a:solidFill>
                  <a:schemeClr val="accent3">
                    <a:lumMod val="25000"/>
                  </a:schemeClr>
                </a:solidFill>
                <a:latin typeface="Abadi" panose="020B0604020104020204" pitchFamily="34" charset="0"/>
              </a:rPr>
              <a:t> to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 'Success (drone ship)’, the AND clause specifies additional filter conditions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&gt; 4000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Table&#10;&#10;Description automatically generated">
            <a:extLst>
              <a:ext uri="{FF2B5EF4-FFF2-40B4-BE49-F238E27FC236}">
                <a16:creationId xmlns:a16="http://schemas.microsoft.com/office/drawing/2014/main" id="{7F13FAED-1E6F-4445-871E-77B0B5CB7B08}"/>
              </a:ext>
            </a:extLst>
          </p:cNvPr>
          <p:cNvPicPr>
            <a:picLocks noChangeAspect="1"/>
          </p:cNvPicPr>
          <p:nvPr/>
        </p:nvPicPr>
        <p:blipFill>
          <a:blip r:embed="rId3"/>
          <a:stretch>
            <a:fillRect/>
          </a:stretch>
        </p:blipFill>
        <p:spPr>
          <a:xfrm>
            <a:off x="10105422" y="2933793"/>
            <a:ext cx="1352550" cy="17716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687961" cy="40935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1. Data collection</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2. Data wrangling</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3. EDA with data visualization</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4. EDA with SQL</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5. Building an interactive map with Folium</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6. Building a 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7. Predictive analysis (Classification)</a:t>
            </a:r>
          </a:p>
          <a:p>
            <a:pPr>
              <a:lnSpc>
                <a:spcPct val="100000"/>
              </a:lnSpc>
              <a:spcBef>
                <a:spcPts val="1400"/>
              </a:spcBef>
            </a:pPr>
            <a:r>
              <a:rPr lang="en-US" sz="14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1. Exploratory data analysis results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2. Interactive analytics demo in screenshots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3.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count(MISSION_OUTCOME) as </a:t>
            </a:r>
            <a:r>
              <a:rPr lang="en-US" sz="1800" dirty="0" err="1">
                <a:solidFill>
                  <a:schemeClr val="accent3">
                    <a:lumMod val="25000"/>
                  </a:schemeClr>
                </a:solidFill>
                <a:latin typeface="Abadi" panose="020B0604020104020204" pitchFamily="34" charset="0"/>
              </a:rPr>
              <a:t>missionoutcomes</a:t>
            </a:r>
            <a:r>
              <a:rPr lang="en-US" sz="1800" dirty="0">
                <a:solidFill>
                  <a:schemeClr val="accent3">
                    <a:lumMod val="25000"/>
                  </a:schemeClr>
                </a:solidFill>
                <a:latin typeface="Abadi" panose="020B0604020104020204" pitchFamily="34" charset="0"/>
              </a:rPr>
              <a:t> from SPACEXDATASET GROUP BY MISSION_OUTCOME;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Count shows the total number, group by shows different kinds.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Table&#10;&#10;Description automatically generated">
            <a:extLst>
              <a:ext uri="{FF2B5EF4-FFF2-40B4-BE49-F238E27FC236}">
                <a16:creationId xmlns:a16="http://schemas.microsoft.com/office/drawing/2014/main" id="{08F1BF83-4825-4D5F-9870-561B947A91AA}"/>
              </a:ext>
            </a:extLst>
          </p:cNvPr>
          <p:cNvPicPr>
            <a:picLocks noChangeAspect="1"/>
          </p:cNvPicPr>
          <p:nvPr/>
        </p:nvPicPr>
        <p:blipFill>
          <a:blip r:embed="rId3"/>
          <a:stretch>
            <a:fillRect/>
          </a:stretch>
        </p:blipFill>
        <p:spPr>
          <a:xfrm>
            <a:off x="10086372" y="2837498"/>
            <a:ext cx="1524000" cy="14382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BOOSTER_VERSION as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from SPACEXDATASET where PAYLOAD_MASS__KG_=(select max(PAYLOAD_MASS__KG_) from SPACEXDATASET);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Subquery put the maximum payload mass, select BOOSTER_VERSION from SPACEXDATASET, and where evaluates PAYLOAD_MASS__KG_= max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ext, table&#10;&#10;Description automatically generated">
            <a:extLst>
              <a:ext uri="{FF2B5EF4-FFF2-40B4-BE49-F238E27FC236}">
                <a16:creationId xmlns:a16="http://schemas.microsoft.com/office/drawing/2014/main" id="{45AAFB26-74A4-44B6-854D-FE20EDB41B70}"/>
              </a:ext>
            </a:extLst>
          </p:cNvPr>
          <p:cNvPicPr>
            <a:picLocks noChangeAspect="1"/>
          </p:cNvPicPr>
          <p:nvPr/>
        </p:nvPicPr>
        <p:blipFill>
          <a:blip r:embed="rId3"/>
          <a:stretch>
            <a:fillRect/>
          </a:stretch>
        </p:blipFill>
        <p:spPr>
          <a:xfrm>
            <a:off x="10334323" y="1494473"/>
            <a:ext cx="1304925" cy="4124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MONTH(DATE),MISSION_OUTCOME,BOOSTER_VERSION,LAUNCH_SITE FROM SPACEXDATASET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 'Failure (drone ship)' and EXTRACT(YEAR FROM DATE)='2015';</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r>
              <a:rPr lang="en-US" sz="1800" dirty="0">
                <a:solidFill>
                  <a:schemeClr val="accent3">
                    <a:lumMod val="25000"/>
                  </a:schemeClr>
                </a:solidFill>
                <a:latin typeface="Abadi"/>
              </a:rPr>
              <a:t>where filters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 'Failure (drone ship)' and EXTRACT(YEAR FROM DATE)='2015’, and select shows information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8E2A294C-C6A8-44E6-B177-3656EF6B9866}"/>
              </a:ext>
            </a:extLst>
          </p:cNvPr>
          <p:cNvPicPr>
            <a:picLocks noChangeAspect="1"/>
          </p:cNvPicPr>
          <p:nvPr/>
        </p:nvPicPr>
        <p:blipFill>
          <a:blip r:embed="rId3"/>
          <a:stretch>
            <a:fillRect/>
          </a:stretch>
        </p:blipFill>
        <p:spPr>
          <a:xfrm>
            <a:off x="7840600" y="3392199"/>
            <a:ext cx="3914775" cy="10668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9447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LANDING__OUTCOME, DATE FROM SPACEXDATASET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IN ('Failure (drone ship)', 'Success (ground pad)')) AND (DATE BETWEEN '2010-06-04' AND '2017-03-20') ORDER BY DATE DESC;</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a:solidFill>
                  <a:schemeClr val="accent3">
                    <a:lumMod val="25000"/>
                  </a:schemeClr>
                </a:solidFill>
                <a:latin typeface="Abadi"/>
              </a:rPr>
              <a:t>LANDING__OUTCOME and DATE columns, from SPACEXDATASET, Where filters date between 2010-06-04 and 2017-03-20 and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is Failure (drone ship) or Success (ground pad).</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a:extLst>
              <a:ext uri="{FF2B5EF4-FFF2-40B4-BE49-F238E27FC236}">
                <a16:creationId xmlns:a16="http://schemas.microsoft.com/office/drawing/2014/main" id="{B64F8E95-ED16-4169-A422-31E6BC271CFB}"/>
              </a:ext>
            </a:extLst>
          </p:cNvPr>
          <p:cNvPicPr>
            <a:picLocks noChangeAspect="1"/>
          </p:cNvPicPr>
          <p:nvPr/>
        </p:nvPicPr>
        <p:blipFill>
          <a:blip r:embed="rId3"/>
          <a:stretch>
            <a:fillRect/>
          </a:stretch>
        </p:blipFill>
        <p:spPr>
          <a:xfrm>
            <a:off x="8838597" y="2413760"/>
            <a:ext cx="2495550" cy="29051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813174"/>
            <a:ext cx="3655685" cy="578293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lnSpc>
                <a:spcPct val="100000"/>
              </a:lnSpc>
              <a:spcBef>
                <a:spcPts val="1400"/>
              </a:spcBef>
            </a:pPr>
            <a:r>
              <a:rPr lang="en-US" sz="1800" dirty="0">
                <a:solidFill>
                  <a:schemeClr val="accent3">
                    <a:lumMod val="25000"/>
                  </a:schemeClr>
                </a:solidFill>
                <a:latin typeface="Abadi"/>
              </a:rPr>
              <a:t>SpaceX launch sites are in America coasts,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sites on a map</a:t>
            </a:r>
          </a:p>
        </p:txBody>
      </p:sp>
      <p:pic>
        <p:nvPicPr>
          <p:cNvPr id="6" name="Picture 5" descr="Map&#10;&#10;Description automatically generated">
            <a:extLst>
              <a:ext uri="{FF2B5EF4-FFF2-40B4-BE49-F238E27FC236}">
                <a16:creationId xmlns:a16="http://schemas.microsoft.com/office/drawing/2014/main" id="{5D8C58A3-39DC-4370-A397-7FA3456E79AE}"/>
              </a:ext>
            </a:extLst>
          </p:cNvPr>
          <p:cNvPicPr>
            <a:picLocks noChangeAspect="1"/>
          </p:cNvPicPr>
          <p:nvPr/>
        </p:nvPicPr>
        <p:blipFill>
          <a:blip r:embed="rId3"/>
          <a:stretch>
            <a:fillRect/>
          </a:stretch>
        </p:blipFill>
        <p:spPr>
          <a:xfrm>
            <a:off x="4511480" y="1491063"/>
            <a:ext cx="6910509" cy="41311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49083"/>
            <a:ext cx="47790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2">
              <a:lnSpc>
                <a:spcPct val="100000"/>
              </a:lnSpc>
              <a:spcBef>
                <a:spcPts val="1400"/>
              </a:spcBef>
            </a:pPr>
            <a:r>
              <a:rPr lang="en-US" dirty="0">
                <a:solidFill>
                  <a:schemeClr val="accent3">
                    <a:lumMod val="25000"/>
                  </a:schemeClr>
                </a:solidFill>
                <a:latin typeface="Abadi"/>
              </a:rPr>
              <a:t>Green shows successful and red shows failures.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4" name="Picture 3" descr="A picture containing text, map, indoor&#10;&#10;Description automatically generated">
            <a:extLst>
              <a:ext uri="{FF2B5EF4-FFF2-40B4-BE49-F238E27FC236}">
                <a16:creationId xmlns:a16="http://schemas.microsoft.com/office/drawing/2014/main" id="{DBBC141C-4C70-4674-AABE-962D4984C2C5}"/>
              </a:ext>
            </a:extLst>
          </p:cNvPr>
          <p:cNvPicPr>
            <a:picLocks noChangeAspect="1"/>
          </p:cNvPicPr>
          <p:nvPr/>
        </p:nvPicPr>
        <p:blipFill>
          <a:blip r:embed="rId3"/>
          <a:stretch>
            <a:fillRect/>
          </a:stretch>
        </p:blipFill>
        <p:spPr>
          <a:xfrm>
            <a:off x="5490067" y="1723952"/>
            <a:ext cx="6137229" cy="36653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778534"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2">
              <a:lnSpc>
                <a:spcPct val="100000"/>
              </a:lnSpc>
              <a:spcBef>
                <a:spcPts val="1400"/>
              </a:spcBef>
            </a:pPr>
            <a:r>
              <a:rPr lang="en-US" dirty="0">
                <a:solidFill>
                  <a:schemeClr val="accent3">
                    <a:lumMod val="25000"/>
                  </a:schemeClr>
                </a:solidFill>
                <a:latin typeface="Abadi"/>
              </a:rPr>
              <a:t>For example, showing the distance to coasts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pic>
        <p:nvPicPr>
          <p:cNvPr id="4" name="Picture 3" descr="Diagram&#10;&#10;Description automatically generated">
            <a:extLst>
              <a:ext uri="{FF2B5EF4-FFF2-40B4-BE49-F238E27FC236}">
                <a16:creationId xmlns:a16="http://schemas.microsoft.com/office/drawing/2014/main" id="{3E2A1EA1-B306-47A4-97E9-0EAA10D8AE3D}"/>
              </a:ext>
            </a:extLst>
          </p:cNvPr>
          <p:cNvPicPr>
            <a:picLocks noChangeAspect="1"/>
          </p:cNvPicPr>
          <p:nvPr/>
        </p:nvPicPr>
        <p:blipFill>
          <a:blip r:embed="rId3"/>
          <a:stretch>
            <a:fillRect/>
          </a:stretch>
        </p:blipFill>
        <p:spPr>
          <a:xfrm>
            <a:off x="5926332" y="1763254"/>
            <a:ext cx="5957769" cy="358676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484099"/>
            <a:ext cx="10784677" cy="14461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2">
              <a:lnSpc>
                <a:spcPct val="100000"/>
              </a:lnSpc>
              <a:spcBef>
                <a:spcPts val="1400"/>
              </a:spcBef>
            </a:pPr>
            <a:r>
              <a:rPr lang="en-US" dirty="0">
                <a:solidFill>
                  <a:schemeClr val="accent3">
                    <a:lumMod val="25000"/>
                  </a:schemeClr>
                </a:solidFill>
                <a:latin typeface="Abadi"/>
              </a:rPr>
              <a:t>we can see that KSC LC-39A had the most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descr="Chart&#10;&#10;Description automatically generated">
            <a:extLst>
              <a:ext uri="{FF2B5EF4-FFF2-40B4-BE49-F238E27FC236}">
                <a16:creationId xmlns:a16="http://schemas.microsoft.com/office/drawing/2014/main" id="{EC997723-F6B7-4D79-91F0-462A8657D29A}"/>
              </a:ext>
            </a:extLst>
          </p:cNvPr>
          <p:cNvPicPr>
            <a:picLocks noChangeAspect="1"/>
          </p:cNvPicPr>
          <p:nvPr/>
        </p:nvPicPr>
        <p:blipFill>
          <a:blip r:embed="rId3"/>
          <a:stretch>
            <a:fillRect/>
          </a:stretch>
        </p:blipFill>
        <p:spPr>
          <a:xfrm>
            <a:off x="770011" y="1313894"/>
            <a:ext cx="10784677" cy="317020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4" cy="5251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We predicted whether the Falcon 9 first stage will land successfully. SpaceX advertises Falcon 9 launches on its website, with a cost of 62 million dollars; other provider cost 165 million dollars each, much of the savings is because SpaceX can reuse the first stage rocket. Therefore, if we can determine if the first stage rocket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800100" lvl="1" indent="-342900">
              <a:spcBef>
                <a:spcPts val="1400"/>
              </a:spcBef>
              <a:buAutoNum type="arabicPeriod"/>
            </a:pPr>
            <a:r>
              <a:rPr lang="en-US" sz="1800" dirty="0">
                <a:solidFill>
                  <a:schemeClr val="accent3">
                    <a:lumMod val="25000"/>
                  </a:schemeClr>
                </a:solidFill>
                <a:latin typeface="Abadi" panose="020B0604020104020204" pitchFamily="34" charset="0"/>
              </a:rPr>
              <a:t>What influences if the rocket will land successfully?</a:t>
            </a:r>
          </a:p>
          <a:p>
            <a:pPr marL="800100" lvl="1" indent="-342900">
              <a:spcBef>
                <a:spcPts val="1400"/>
              </a:spcBef>
              <a:buAutoNum type="arabicPeriod"/>
            </a:pPr>
            <a:r>
              <a:rPr lang="en-US" sz="1800" dirty="0">
                <a:solidFill>
                  <a:schemeClr val="accent3">
                    <a:lumMod val="25000"/>
                  </a:schemeClr>
                </a:solidFill>
                <a:latin typeface="Abadi" panose="020B0604020104020204" pitchFamily="34" charset="0"/>
              </a:rPr>
              <a:t>The effect each relationship with certain rocket variables will impact in determining the success rate of a successful landing.</a:t>
            </a:r>
          </a:p>
          <a:p>
            <a:pPr marL="800100" lvl="1" indent="-342900">
              <a:spcBef>
                <a:spcPts val="1400"/>
              </a:spcBef>
              <a:buAutoNum type="arabicPeriod"/>
            </a:pPr>
            <a:r>
              <a:rPr lang="en-US" sz="1800" dirty="0">
                <a:solidFill>
                  <a:schemeClr val="accent3">
                    <a:lumMod val="25000"/>
                  </a:schemeClr>
                </a:solidFill>
                <a:latin typeface="Abadi" panose="020B0604020104020204" pitchFamily="34" charset="0"/>
              </a:rPr>
              <a:t>What conditions does SpaceX have to achieve to get the best results and ensure the best rocket success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554245"/>
            <a:ext cx="10551583" cy="162271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2">
              <a:lnSpc>
                <a:spcPct val="100000"/>
              </a:lnSpc>
              <a:spcBef>
                <a:spcPts val="1400"/>
              </a:spcBef>
            </a:pPr>
            <a:r>
              <a:rPr lang="en-US" dirty="0">
                <a:solidFill>
                  <a:schemeClr val="accent3">
                    <a:lumMod val="25000"/>
                  </a:schemeClr>
                </a:solidFill>
                <a:latin typeface="Abadi"/>
              </a:rPr>
              <a:t>KSC LC-39A achieved a 76.9% success rate while a 23.1% failure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Picture 3" descr="A screenshot of a computer&#10;&#10;Description automatically generated with medium confidence">
            <a:extLst>
              <a:ext uri="{FF2B5EF4-FFF2-40B4-BE49-F238E27FC236}">
                <a16:creationId xmlns:a16="http://schemas.microsoft.com/office/drawing/2014/main" id="{D642BB83-2574-4512-95CE-E52C3EBD4DB8}"/>
              </a:ext>
            </a:extLst>
          </p:cNvPr>
          <p:cNvPicPr>
            <a:picLocks noChangeAspect="1"/>
          </p:cNvPicPr>
          <p:nvPr/>
        </p:nvPicPr>
        <p:blipFill>
          <a:blip r:embed="rId3"/>
          <a:stretch>
            <a:fillRect/>
          </a:stretch>
        </p:blipFill>
        <p:spPr>
          <a:xfrm>
            <a:off x="825775" y="1408011"/>
            <a:ext cx="10540450" cy="28959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35967" y="1430670"/>
            <a:ext cx="3849643" cy="459490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p>
          <a:p>
            <a:pPr lvl="1">
              <a:lnSpc>
                <a:spcPct val="100000"/>
              </a:lnSpc>
              <a:spcBef>
                <a:spcPts val="1400"/>
              </a:spcBef>
            </a:pPr>
            <a:r>
              <a:rPr lang="en-US" sz="1800" dirty="0">
                <a:solidFill>
                  <a:schemeClr val="accent3">
                    <a:lumMod val="25000"/>
                  </a:schemeClr>
                </a:solidFill>
                <a:latin typeface="Abadi"/>
              </a:rPr>
              <a:t>The success rates for low weighted payloads is higher than the heavy.</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Mass with different </a:t>
            </a:r>
            <a:r>
              <a:rPr lang="en-US" dirty="0" err="1">
                <a:solidFill>
                  <a:srgbClr val="0B49CB"/>
                </a:solidFill>
                <a:latin typeface="Abadi"/>
              </a:rPr>
              <a:t>paylaod</a:t>
            </a:r>
            <a:endParaRPr lang="en-US" dirty="0">
              <a:solidFill>
                <a:srgbClr val="0B49CB"/>
              </a:solidFill>
              <a:latin typeface="Abadi"/>
            </a:endParaRPr>
          </a:p>
        </p:txBody>
      </p:sp>
      <p:pic>
        <p:nvPicPr>
          <p:cNvPr id="4" name="Picture 3" descr="A picture containing application&#10;&#10;Description automatically generated">
            <a:extLst>
              <a:ext uri="{FF2B5EF4-FFF2-40B4-BE49-F238E27FC236}">
                <a16:creationId xmlns:a16="http://schemas.microsoft.com/office/drawing/2014/main" id="{D8F512A5-F45E-422D-A185-EC0EC2F3937F}"/>
              </a:ext>
            </a:extLst>
          </p:cNvPr>
          <p:cNvPicPr>
            <a:picLocks noChangeAspect="1"/>
          </p:cNvPicPr>
          <p:nvPr/>
        </p:nvPicPr>
        <p:blipFill>
          <a:blip r:embed="rId3"/>
          <a:stretch>
            <a:fillRect/>
          </a:stretch>
        </p:blipFill>
        <p:spPr>
          <a:xfrm>
            <a:off x="310718" y="1378004"/>
            <a:ext cx="7013359" cy="2579540"/>
          </a:xfrm>
          <a:prstGeom prst="rect">
            <a:avLst/>
          </a:prstGeom>
        </p:spPr>
      </p:pic>
      <p:pic>
        <p:nvPicPr>
          <p:cNvPr id="7" name="Picture 6" descr="Application&#10;&#10;Description automatically generated with medium confidence">
            <a:extLst>
              <a:ext uri="{FF2B5EF4-FFF2-40B4-BE49-F238E27FC236}">
                <a16:creationId xmlns:a16="http://schemas.microsoft.com/office/drawing/2014/main" id="{ED8563FD-5066-4BD5-BAA9-02B0F868A7B4}"/>
              </a:ext>
            </a:extLst>
          </p:cNvPr>
          <p:cNvPicPr>
            <a:picLocks noChangeAspect="1"/>
          </p:cNvPicPr>
          <p:nvPr/>
        </p:nvPicPr>
        <p:blipFill>
          <a:blip r:embed="rId4"/>
          <a:stretch>
            <a:fillRect/>
          </a:stretch>
        </p:blipFill>
        <p:spPr>
          <a:xfrm>
            <a:off x="310718" y="4100230"/>
            <a:ext cx="7013358" cy="25969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6E71603B-123C-49BE-ACF8-F96D54BD39FC}"/>
              </a:ext>
            </a:extLst>
          </p:cNvPr>
          <p:cNvPicPr>
            <a:picLocks noChangeAspect="1"/>
          </p:cNvPicPr>
          <p:nvPr/>
        </p:nvPicPr>
        <p:blipFill>
          <a:blip r:embed="rId3"/>
          <a:stretch>
            <a:fillRect/>
          </a:stretch>
        </p:blipFill>
        <p:spPr>
          <a:xfrm>
            <a:off x="7716452" y="1434429"/>
            <a:ext cx="4171950" cy="2752725"/>
          </a:xfrm>
          <a:prstGeom prst="rect">
            <a:avLst/>
          </a:prstGeom>
        </p:spPr>
      </p:pic>
      <p:pic>
        <p:nvPicPr>
          <p:cNvPr id="7" name="Picture 6" descr="Text, application&#10;&#10;Description automatically generated">
            <a:extLst>
              <a:ext uri="{FF2B5EF4-FFF2-40B4-BE49-F238E27FC236}">
                <a16:creationId xmlns:a16="http://schemas.microsoft.com/office/drawing/2014/main" id="{48DFC6EC-1CC2-4E91-BB33-FF2D75EE5425}"/>
              </a:ext>
            </a:extLst>
          </p:cNvPr>
          <p:cNvPicPr>
            <a:picLocks noChangeAspect="1"/>
          </p:cNvPicPr>
          <p:nvPr/>
        </p:nvPicPr>
        <p:blipFill>
          <a:blip r:embed="rId4"/>
          <a:stretch>
            <a:fillRect/>
          </a:stretch>
        </p:blipFill>
        <p:spPr>
          <a:xfrm>
            <a:off x="770010" y="3429000"/>
            <a:ext cx="6738151" cy="227887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47416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Examining the confusion matrix, we see that Tree can distinguish between the different classes. We see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7CF80F91-1EC3-4D90-9913-A8585310B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806" y="2639219"/>
            <a:ext cx="34290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Tree is the best for machine learning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proportional time in years they will eventually perfect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ES-L1 has the best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Haversine formula</a:t>
            </a:r>
          </a:p>
          <a:p>
            <a:pPr>
              <a:lnSpc>
                <a:spcPct val="100000"/>
              </a:lnSpc>
              <a:spcBef>
                <a:spcPts val="1400"/>
              </a:spcBef>
            </a:pPr>
            <a:r>
              <a:rPr lang="en-US" sz="2200" dirty="0" err="1">
                <a:solidFill>
                  <a:schemeClr val="accent3">
                    <a:lumMod val="25000"/>
                  </a:schemeClr>
                </a:solidFill>
                <a:latin typeface="Abadi" panose="020B0604020104020204" pitchFamily="34" charset="0"/>
              </a:rPr>
              <a:t>ADGGoogleMaps</a:t>
            </a:r>
            <a:r>
              <a:rPr lang="en-US" sz="2200" dirty="0">
                <a:solidFill>
                  <a:schemeClr val="accent3">
                    <a:lumMod val="25000"/>
                  </a:schemeClr>
                </a:solidFill>
                <a:latin typeface="Abadi" panose="020B0604020104020204" pitchFamily="34" charset="0"/>
              </a:rPr>
              <a:t> Module </a:t>
            </a:r>
          </a:p>
          <a:p>
            <a:pPr>
              <a:lnSpc>
                <a:spcPct val="100000"/>
              </a:lnSpc>
              <a:spcBef>
                <a:spcPts val="1400"/>
              </a:spcBef>
            </a:pPr>
            <a:r>
              <a:rPr lang="en-US" sz="2200" dirty="0">
                <a:solidFill>
                  <a:schemeClr val="accent3">
                    <a:lumMod val="25000"/>
                  </a:schemeClr>
                </a:solidFill>
                <a:latin typeface="Abadi" panose="020B0604020104020204" pitchFamily="34" charset="0"/>
              </a:rPr>
              <a:t>Module </a:t>
            </a:r>
            <a:r>
              <a:rPr lang="en-US" sz="2200" dirty="0" err="1">
                <a:solidFill>
                  <a:schemeClr val="accent3">
                    <a:lumMod val="25000"/>
                  </a:schemeClr>
                </a:solidFill>
                <a:latin typeface="Abadi" panose="020B0604020104020204" pitchFamily="34" charset="0"/>
              </a:rPr>
              <a:t>sqlserver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PythonAnywhere 24/7 dashboard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56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tx1"/>
                </a:solidFill>
                <a:latin typeface="Abadi"/>
              </a:rPr>
              <a:t>SpaceX Rest API</a:t>
            </a:r>
          </a:p>
          <a:p>
            <a:pPr lvl="1">
              <a:lnSpc>
                <a:spcPct val="120000"/>
              </a:lnSpc>
              <a:spcBef>
                <a:spcPts val="1400"/>
              </a:spcBef>
            </a:pPr>
            <a:r>
              <a:rPr lang="en-US" sz="5600" dirty="0">
                <a:solidFill>
                  <a:schemeClr val="tx1"/>
                </a:solidFill>
                <a:latin typeface="Abadi"/>
              </a:rPr>
              <a:t>Web scrapping from Wikipedia</a:t>
            </a:r>
          </a:p>
          <a:p>
            <a:pPr>
              <a:lnSpc>
                <a:spcPct val="120000"/>
              </a:lnSpc>
              <a:spcBef>
                <a:spcPts val="1400"/>
              </a:spcBef>
            </a:pPr>
            <a:r>
              <a:rPr lang="en-US" sz="5600" dirty="0">
                <a:solidFill>
                  <a:schemeClr val="accent3">
                    <a:lumMod val="25000"/>
                  </a:schemeClr>
                </a:solidFill>
                <a:latin typeface="Abadi"/>
              </a:rPr>
              <a:t>Perform data wrangling</a:t>
            </a:r>
          </a:p>
          <a:p>
            <a:pPr lvl="1">
              <a:lnSpc>
                <a:spcPct val="120000"/>
              </a:lnSpc>
              <a:spcBef>
                <a:spcPts val="1400"/>
              </a:spcBef>
            </a:pPr>
            <a:r>
              <a:rPr lang="en-US" sz="5600" dirty="0">
                <a:solidFill>
                  <a:schemeClr val="tx1"/>
                </a:solidFill>
                <a:latin typeface="Abadi"/>
              </a:rPr>
              <a:t>One Hot Encoding data fields for Machine Learning and dropping irrelevant columns</a:t>
            </a:r>
          </a:p>
          <a:p>
            <a:pPr>
              <a:lnSpc>
                <a:spcPct val="120000"/>
              </a:lnSpc>
              <a:spcBef>
                <a:spcPts val="1400"/>
              </a:spcBef>
            </a:pPr>
            <a:r>
              <a:rPr lang="en-US" sz="56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5600" dirty="0">
                <a:solidFill>
                  <a:schemeClr val="accent3">
                    <a:lumMod val="25000"/>
                  </a:schemeClr>
                </a:solidFill>
                <a:latin typeface="Abadi"/>
              </a:rPr>
              <a:t>Plotting: Scatter Graphs, Bar Graphs to show relationships between variables to show patterns of data</a:t>
            </a:r>
          </a:p>
          <a:p>
            <a:pPr>
              <a:lnSpc>
                <a:spcPct val="120000"/>
              </a:lnSpc>
              <a:spcBef>
                <a:spcPts val="1400"/>
              </a:spcBef>
            </a:pPr>
            <a:r>
              <a:rPr lang="en-US" sz="5600" dirty="0">
                <a:solidFill>
                  <a:schemeClr val="accent3">
                    <a:lumMod val="25000"/>
                  </a:schemeClr>
                </a:solidFill>
                <a:latin typeface="Abadi"/>
              </a:rPr>
              <a:t>Perform interactive visual analytics using Folium and </a:t>
            </a:r>
            <a:r>
              <a:rPr lang="en-US" sz="5600" dirty="0" err="1">
                <a:solidFill>
                  <a:schemeClr val="accent3">
                    <a:lumMod val="25000"/>
                  </a:schemeClr>
                </a:solidFill>
                <a:latin typeface="Abadi"/>
              </a:rPr>
              <a:t>Plotly</a:t>
            </a:r>
            <a:r>
              <a:rPr lang="en-US" sz="5600" dirty="0">
                <a:solidFill>
                  <a:schemeClr val="accent3">
                    <a:lumMod val="25000"/>
                  </a:schemeClr>
                </a:solidFill>
                <a:latin typeface="Abadi"/>
              </a:rPr>
              <a:t> Dash</a:t>
            </a:r>
          </a:p>
          <a:p>
            <a:pPr>
              <a:lnSpc>
                <a:spcPct val="120000"/>
              </a:lnSpc>
              <a:spcBef>
                <a:spcPts val="1400"/>
              </a:spcBef>
            </a:pPr>
            <a:r>
              <a:rPr lang="en-US" sz="56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tx1"/>
                </a:solidFill>
                <a:latin typeface="Abadi"/>
              </a:rPr>
              <a:t>How to build, tune, evaluate classification models</a:t>
            </a:r>
          </a:p>
          <a:p>
            <a:pPr>
              <a:lnSpc>
                <a:spcPct val="12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data is collected from the SpaceX REST API, and the API will give us data about launches, including information about the rocket used, payload delivered, launch specifications, landing specifications, and landing outcome.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Another data is collected from Wikipedia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6C7D4A76-F8F9-4A25-9BEE-22482645F9B4}"/>
              </a:ext>
            </a:extLst>
          </p:cNvPr>
          <p:cNvSpPr/>
          <p:nvPr/>
        </p:nvSpPr>
        <p:spPr>
          <a:xfrm>
            <a:off x="770011" y="4474345"/>
            <a:ext cx="1127464" cy="1464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Use SpaceX REST API</a:t>
            </a:r>
          </a:p>
        </p:txBody>
      </p:sp>
      <p:sp>
        <p:nvSpPr>
          <p:cNvPr id="7" name="Rectangle: Rounded Corners 6">
            <a:extLst>
              <a:ext uri="{FF2B5EF4-FFF2-40B4-BE49-F238E27FC236}">
                <a16:creationId xmlns:a16="http://schemas.microsoft.com/office/drawing/2014/main" id="{9771D41E-EF74-44C0-9A0D-63FF262007CF}"/>
              </a:ext>
            </a:extLst>
          </p:cNvPr>
          <p:cNvSpPr/>
          <p:nvPr/>
        </p:nvSpPr>
        <p:spPr>
          <a:xfrm>
            <a:off x="4900347" y="4474344"/>
            <a:ext cx="1127464" cy="1464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Normalize data into flat data file (.csv)</a:t>
            </a:r>
          </a:p>
        </p:txBody>
      </p:sp>
      <p:sp>
        <p:nvSpPr>
          <p:cNvPr id="8" name="Rectangle: Rounded Corners 7">
            <a:extLst>
              <a:ext uri="{FF2B5EF4-FFF2-40B4-BE49-F238E27FC236}">
                <a16:creationId xmlns:a16="http://schemas.microsoft.com/office/drawing/2014/main" id="{16CBD179-0725-4934-9F70-14845B70A423}"/>
              </a:ext>
            </a:extLst>
          </p:cNvPr>
          <p:cNvSpPr/>
          <p:nvPr/>
        </p:nvSpPr>
        <p:spPr>
          <a:xfrm>
            <a:off x="2835179" y="4474343"/>
            <a:ext cx="1127464" cy="1464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API returns SpaceX data in JSON</a:t>
            </a:r>
          </a:p>
        </p:txBody>
      </p:sp>
      <p:sp>
        <p:nvSpPr>
          <p:cNvPr id="3" name="Arrow: Right 2">
            <a:extLst>
              <a:ext uri="{FF2B5EF4-FFF2-40B4-BE49-F238E27FC236}">
                <a16:creationId xmlns:a16="http://schemas.microsoft.com/office/drawing/2014/main" id="{097DBAD4-F782-4ADC-B1AE-F860B2EA870B}"/>
              </a:ext>
            </a:extLst>
          </p:cNvPr>
          <p:cNvSpPr/>
          <p:nvPr/>
        </p:nvSpPr>
        <p:spPr>
          <a:xfrm>
            <a:off x="2058874" y="4954576"/>
            <a:ext cx="614906" cy="550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BA1DFD04-76AB-4365-87CA-CA650CA3DBC7}"/>
              </a:ext>
            </a:extLst>
          </p:cNvPr>
          <p:cNvSpPr/>
          <p:nvPr/>
        </p:nvSpPr>
        <p:spPr>
          <a:xfrm>
            <a:off x="4124042" y="4931542"/>
            <a:ext cx="614906" cy="550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D2B800A-26E3-4DD0-9751-A2F7CB8FB267}"/>
              </a:ext>
            </a:extLst>
          </p:cNvPr>
          <p:cNvSpPr txBox="1"/>
          <p:nvPr/>
        </p:nvSpPr>
        <p:spPr>
          <a:xfrm>
            <a:off x="2575325" y="6111200"/>
            <a:ext cx="1647172" cy="369332"/>
          </a:xfrm>
          <a:prstGeom prst="rect">
            <a:avLst/>
          </a:prstGeom>
          <a:noFill/>
        </p:spPr>
        <p:txBody>
          <a:bodyPr wrap="square" rtlCol="0">
            <a:spAutoFit/>
          </a:bodyPr>
          <a:lstStyle/>
          <a:p>
            <a:pPr algn="ctr"/>
            <a:r>
              <a:rPr lang="en-AU" dirty="0"/>
              <a:t>SpaceX API</a:t>
            </a:r>
          </a:p>
        </p:txBody>
      </p:sp>
      <p:sp>
        <p:nvSpPr>
          <p:cNvPr id="11" name="Rectangle: Rounded Corners 10">
            <a:extLst>
              <a:ext uri="{FF2B5EF4-FFF2-40B4-BE49-F238E27FC236}">
                <a16:creationId xmlns:a16="http://schemas.microsoft.com/office/drawing/2014/main" id="{11E70AFE-E8EB-4B3C-9B39-CC304FCD6442}"/>
              </a:ext>
            </a:extLst>
          </p:cNvPr>
          <p:cNvSpPr/>
          <p:nvPr/>
        </p:nvSpPr>
        <p:spPr>
          <a:xfrm>
            <a:off x="6164188" y="4474347"/>
            <a:ext cx="1288864" cy="14648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dirty="0"/>
              <a:t>Get HTML Response from Wikipedia</a:t>
            </a:r>
          </a:p>
        </p:txBody>
      </p:sp>
      <p:sp>
        <p:nvSpPr>
          <p:cNvPr id="13" name="Rectangle: Rounded Corners 12">
            <a:extLst>
              <a:ext uri="{FF2B5EF4-FFF2-40B4-BE49-F238E27FC236}">
                <a16:creationId xmlns:a16="http://schemas.microsoft.com/office/drawing/2014/main" id="{7754AA04-F49C-48A4-95E4-6770C16B91EC}"/>
              </a:ext>
            </a:extLst>
          </p:cNvPr>
          <p:cNvSpPr/>
          <p:nvPr/>
        </p:nvSpPr>
        <p:spPr>
          <a:xfrm>
            <a:off x="10294525" y="4474346"/>
            <a:ext cx="1127464" cy="14648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dirty="0"/>
              <a:t>Normalize data into flat data file (.csv)</a:t>
            </a:r>
          </a:p>
        </p:txBody>
      </p:sp>
      <p:sp>
        <p:nvSpPr>
          <p:cNvPr id="14" name="Rectangle: Rounded Corners 13">
            <a:extLst>
              <a:ext uri="{FF2B5EF4-FFF2-40B4-BE49-F238E27FC236}">
                <a16:creationId xmlns:a16="http://schemas.microsoft.com/office/drawing/2014/main" id="{DF37D064-4BE0-4512-8182-E325B119824C}"/>
              </a:ext>
            </a:extLst>
          </p:cNvPr>
          <p:cNvSpPr/>
          <p:nvPr/>
        </p:nvSpPr>
        <p:spPr>
          <a:xfrm>
            <a:off x="8229357" y="4474345"/>
            <a:ext cx="1288864" cy="14648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dirty="0"/>
              <a:t>Extract data using </a:t>
            </a:r>
            <a:r>
              <a:rPr lang="en-AU" dirty="0" err="1"/>
              <a:t>BeautifulSoup</a:t>
            </a:r>
            <a:endParaRPr lang="en-AU" dirty="0"/>
          </a:p>
        </p:txBody>
      </p:sp>
      <p:sp>
        <p:nvSpPr>
          <p:cNvPr id="15" name="Arrow: Right 14">
            <a:extLst>
              <a:ext uri="{FF2B5EF4-FFF2-40B4-BE49-F238E27FC236}">
                <a16:creationId xmlns:a16="http://schemas.microsoft.com/office/drawing/2014/main" id="{FC034488-0AED-4B01-AA40-072D50C3B8E6}"/>
              </a:ext>
            </a:extLst>
          </p:cNvPr>
          <p:cNvSpPr/>
          <p:nvPr/>
        </p:nvSpPr>
        <p:spPr>
          <a:xfrm>
            <a:off x="7546262" y="4954578"/>
            <a:ext cx="614906" cy="5504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54FF94A8-95E9-4C80-AB50-A6CFC98F23B4}"/>
              </a:ext>
            </a:extLst>
          </p:cNvPr>
          <p:cNvSpPr/>
          <p:nvPr/>
        </p:nvSpPr>
        <p:spPr>
          <a:xfrm>
            <a:off x="9616675" y="4931544"/>
            <a:ext cx="614906" cy="5504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6ADBD354-308D-4C76-83BE-94D855B74A2A}"/>
              </a:ext>
            </a:extLst>
          </p:cNvPr>
          <p:cNvSpPr txBox="1"/>
          <p:nvPr/>
        </p:nvSpPr>
        <p:spPr>
          <a:xfrm>
            <a:off x="7969503" y="6111202"/>
            <a:ext cx="1647172" cy="369332"/>
          </a:xfrm>
          <a:prstGeom prst="rect">
            <a:avLst/>
          </a:prstGeom>
          <a:noFill/>
        </p:spPr>
        <p:txBody>
          <a:bodyPr wrap="square" rtlCol="0">
            <a:spAutoFit/>
          </a:bodyPr>
          <a:lstStyle/>
          <a:p>
            <a:pPr algn="ctr"/>
            <a:r>
              <a:rPr lang="en-AU" dirty="0"/>
              <a:t>Web Scrapping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9" name="Content Placeholder 8" descr="Graphical user interface, text, application&#10;&#10;Description automatically generated">
            <a:extLst>
              <a:ext uri="{FF2B5EF4-FFF2-40B4-BE49-F238E27FC236}">
                <a16:creationId xmlns:a16="http://schemas.microsoft.com/office/drawing/2014/main" id="{3B46AA1D-5A36-4618-AE13-D5D23E09E09A}"/>
              </a:ext>
            </a:extLst>
          </p:cNvPr>
          <p:cNvPicPr>
            <a:picLocks noGrp="1" noChangeAspect="1"/>
          </p:cNvPicPr>
          <p:nvPr>
            <p:ph idx="4294967295"/>
          </p:nvPr>
        </p:nvPicPr>
        <p:blipFill>
          <a:blip r:embed="rId3"/>
          <a:stretch>
            <a:fillRect/>
          </a:stretch>
        </p:blipFill>
        <p:spPr>
          <a:xfrm>
            <a:off x="6701533" y="1363021"/>
            <a:ext cx="4867275" cy="10572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descr="Graphical user interface, text, application&#10;&#10;Description automatically generated">
            <a:extLst>
              <a:ext uri="{FF2B5EF4-FFF2-40B4-BE49-F238E27FC236}">
                <a16:creationId xmlns:a16="http://schemas.microsoft.com/office/drawing/2014/main" id="{DB082721-2DFC-4B1D-B576-EE5A6D1E1321}"/>
              </a:ext>
            </a:extLst>
          </p:cNvPr>
          <p:cNvPicPr>
            <a:picLocks noChangeAspect="1"/>
          </p:cNvPicPr>
          <p:nvPr/>
        </p:nvPicPr>
        <p:blipFill>
          <a:blip r:embed="rId4"/>
          <a:stretch>
            <a:fillRect/>
          </a:stretch>
        </p:blipFill>
        <p:spPr>
          <a:xfrm>
            <a:off x="6106221" y="2406887"/>
            <a:ext cx="6057900" cy="895350"/>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0C3FE5F7-DA99-475F-B8B1-0DCD1F20AFD7}"/>
              </a:ext>
            </a:extLst>
          </p:cNvPr>
          <p:cNvPicPr>
            <a:picLocks noChangeAspect="1"/>
          </p:cNvPicPr>
          <p:nvPr/>
        </p:nvPicPr>
        <p:blipFill>
          <a:blip r:embed="rId5"/>
          <a:stretch>
            <a:fillRect/>
          </a:stretch>
        </p:blipFill>
        <p:spPr>
          <a:xfrm>
            <a:off x="7468296" y="3324705"/>
            <a:ext cx="3333750" cy="1092948"/>
          </a:xfrm>
          <a:prstGeom prst="rect">
            <a:avLst/>
          </a:prstGeom>
        </p:spPr>
      </p:pic>
      <p:pic>
        <p:nvPicPr>
          <p:cNvPr id="15" name="Picture 14" descr="Text&#10;&#10;Description automatically generated">
            <a:extLst>
              <a:ext uri="{FF2B5EF4-FFF2-40B4-BE49-F238E27FC236}">
                <a16:creationId xmlns:a16="http://schemas.microsoft.com/office/drawing/2014/main" id="{19B46862-EF52-4B2E-8854-52061394BDF0}"/>
              </a:ext>
            </a:extLst>
          </p:cNvPr>
          <p:cNvPicPr>
            <a:picLocks noChangeAspect="1"/>
          </p:cNvPicPr>
          <p:nvPr/>
        </p:nvPicPr>
        <p:blipFill>
          <a:blip r:embed="rId6"/>
          <a:stretch>
            <a:fillRect/>
          </a:stretch>
        </p:blipFill>
        <p:spPr>
          <a:xfrm>
            <a:off x="7279383" y="4417653"/>
            <a:ext cx="3711576" cy="2430335"/>
          </a:xfrm>
          <a:prstGeom prst="rect">
            <a:avLst/>
          </a:prstGeom>
        </p:spPr>
      </p:pic>
      <p:sp>
        <p:nvSpPr>
          <p:cNvPr id="10" name="TextBox 9">
            <a:extLst>
              <a:ext uri="{FF2B5EF4-FFF2-40B4-BE49-F238E27FC236}">
                <a16:creationId xmlns:a16="http://schemas.microsoft.com/office/drawing/2014/main" id="{8AE17594-E5CF-4264-92AE-B2422CB6189A}"/>
              </a:ext>
            </a:extLst>
          </p:cNvPr>
          <p:cNvSpPr txBox="1"/>
          <p:nvPr/>
        </p:nvSpPr>
        <p:spPr>
          <a:xfrm>
            <a:off x="467169" y="5780880"/>
            <a:ext cx="6094520" cy="646331"/>
          </a:xfrm>
          <a:prstGeom prst="rect">
            <a:avLst/>
          </a:prstGeom>
          <a:noFill/>
        </p:spPr>
        <p:txBody>
          <a:bodyPr wrap="square">
            <a:spAutoFit/>
          </a:bodyPr>
          <a:lstStyle/>
          <a:p>
            <a:r>
              <a:rPr lang="en-AU" dirty="0"/>
              <a:t>https://github.com/Simon170624/Winning-Space-Race-with-Data-Science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294509"/>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https://github.com/Simon170624/Winning-Space-Race-with-Data-Science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9BCD801-8FFA-41BD-B02C-BA58F5102A54}"/>
              </a:ext>
            </a:extLst>
          </p:cNvPr>
          <p:cNvPicPr>
            <a:picLocks noChangeAspect="1"/>
          </p:cNvPicPr>
          <p:nvPr/>
        </p:nvPicPr>
        <p:blipFill>
          <a:blip r:embed="rId3"/>
          <a:stretch>
            <a:fillRect/>
          </a:stretch>
        </p:blipFill>
        <p:spPr>
          <a:xfrm>
            <a:off x="3586579" y="1308322"/>
            <a:ext cx="7415814" cy="43452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136152A-B908-46E2-B71C-2965E0C4861D}"/>
              </a:ext>
            </a:extLst>
          </p:cNvPr>
          <p:cNvPicPr>
            <a:picLocks noChangeAspect="1"/>
          </p:cNvPicPr>
          <p:nvPr/>
        </p:nvPicPr>
        <p:blipFill>
          <a:blip r:embed="rId4"/>
          <a:stretch>
            <a:fillRect/>
          </a:stretch>
        </p:blipFill>
        <p:spPr>
          <a:xfrm>
            <a:off x="4617650" y="1701081"/>
            <a:ext cx="6429375" cy="1466850"/>
          </a:xfrm>
          <a:prstGeom prst="rect">
            <a:avLst/>
          </a:prstGeom>
        </p:spPr>
      </p:pic>
      <p:pic>
        <p:nvPicPr>
          <p:cNvPr id="12" name="Picture 11">
            <a:extLst>
              <a:ext uri="{FF2B5EF4-FFF2-40B4-BE49-F238E27FC236}">
                <a16:creationId xmlns:a16="http://schemas.microsoft.com/office/drawing/2014/main" id="{2696B785-F23F-4F9A-9F6F-00D6AB7E807E}"/>
              </a:ext>
            </a:extLst>
          </p:cNvPr>
          <p:cNvPicPr>
            <a:picLocks noChangeAspect="1"/>
          </p:cNvPicPr>
          <p:nvPr/>
        </p:nvPicPr>
        <p:blipFill>
          <a:blip r:embed="rId5"/>
          <a:stretch>
            <a:fillRect/>
          </a:stretch>
        </p:blipFill>
        <p:spPr>
          <a:xfrm>
            <a:off x="4088823" y="3200302"/>
            <a:ext cx="7337351" cy="660442"/>
          </a:xfrm>
          <a:prstGeom prst="rect">
            <a:avLst/>
          </a:prstGeom>
        </p:spPr>
      </p:pic>
      <p:pic>
        <p:nvPicPr>
          <p:cNvPr id="14" name="Picture 13">
            <a:extLst>
              <a:ext uri="{FF2B5EF4-FFF2-40B4-BE49-F238E27FC236}">
                <a16:creationId xmlns:a16="http://schemas.microsoft.com/office/drawing/2014/main" id="{F36D914D-5970-4754-BDC2-2D5CDE980341}"/>
              </a:ext>
            </a:extLst>
          </p:cNvPr>
          <p:cNvPicPr>
            <a:picLocks noChangeAspect="1"/>
          </p:cNvPicPr>
          <p:nvPr/>
        </p:nvPicPr>
        <p:blipFill>
          <a:blip r:embed="rId6"/>
          <a:stretch>
            <a:fillRect/>
          </a:stretch>
        </p:blipFill>
        <p:spPr>
          <a:xfrm>
            <a:off x="3948260" y="3970726"/>
            <a:ext cx="7337351" cy="865138"/>
          </a:xfrm>
          <a:prstGeom prst="rect">
            <a:avLst/>
          </a:prstGeom>
        </p:spPr>
      </p:pic>
      <p:pic>
        <p:nvPicPr>
          <p:cNvPr id="16" name="Picture 15" descr="Text&#10;&#10;Description automatically generated">
            <a:extLst>
              <a:ext uri="{FF2B5EF4-FFF2-40B4-BE49-F238E27FC236}">
                <a16:creationId xmlns:a16="http://schemas.microsoft.com/office/drawing/2014/main" id="{46B2CBB0-5C64-4365-A9E8-A68BB4447EAE}"/>
              </a:ext>
            </a:extLst>
          </p:cNvPr>
          <p:cNvPicPr>
            <a:picLocks noChangeAspect="1"/>
          </p:cNvPicPr>
          <p:nvPr/>
        </p:nvPicPr>
        <p:blipFill>
          <a:blip r:embed="rId7"/>
          <a:stretch>
            <a:fillRect/>
          </a:stretch>
        </p:blipFill>
        <p:spPr>
          <a:xfrm>
            <a:off x="342417" y="4971495"/>
            <a:ext cx="5530913" cy="1625086"/>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04799EA7-CBE7-4D64-AC6E-A555F72C5832}"/>
              </a:ext>
            </a:extLst>
          </p:cNvPr>
          <p:cNvPicPr>
            <a:picLocks noChangeAspect="1"/>
          </p:cNvPicPr>
          <p:nvPr/>
        </p:nvPicPr>
        <p:blipFill>
          <a:blip r:embed="rId8"/>
          <a:stretch>
            <a:fillRect/>
          </a:stretch>
        </p:blipFill>
        <p:spPr>
          <a:xfrm>
            <a:off x="5593176" y="4971495"/>
            <a:ext cx="6598824" cy="153550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155be751-a274-42e8-93fb-f39d3b9bccc8"/>
    <ds:schemaRef ds:uri="http://purl.org/dc/dcmitype/"/>
    <ds:schemaRef ds:uri="http://purl.org/dc/terms/"/>
    <ds:schemaRef ds:uri="http://schemas.microsoft.com/office/2006/documentManagement/types"/>
    <ds:schemaRef ds:uri="f80a141d-92ca-4d3d-9308-f7e7b1d44ce8"/>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652</TotalTime>
  <Words>3125</Words>
  <Application>Microsoft Office PowerPoint</Application>
  <PresentationFormat>Widescreen</PresentationFormat>
  <Paragraphs>288</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 Unicode MS</vt: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Gordon Li</cp:lastModifiedBy>
  <cp:revision>241</cp:revision>
  <dcterms:created xsi:type="dcterms:W3CDTF">2021-04-29T18:58:34Z</dcterms:created>
  <dcterms:modified xsi:type="dcterms:W3CDTF">2021-10-17T04:44:27Z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